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ess Start 2P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PressStart2P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d5c818b4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d5c818b4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15f150c8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15f150c8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5c818b48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5c818b48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1471fce2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1471fce2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1471fce2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1471fce2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possible that these pokemon were not distinct enough from each other to be properly classified with the image resolution and number of training samples we used.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1471fce21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1471fce21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5c818b48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5c818b48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1471fce2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1471fce2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1471fce2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1471fce2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1471fce2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1471fce2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5c818b48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5c818b48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1471fce2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1471fce2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15f150c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15f150c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5c818b48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5c818b48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5c818b48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5c818b48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4844250" y="417151"/>
            <a:ext cx="42414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11150" y="3350426"/>
            <a:ext cx="42414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70575" y="1661950"/>
            <a:ext cx="87879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1500"/>
            </a:lvl1pPr>
            <a:lvl2pPr indent="-27305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1100"/>
            </a:lvl2pPr>
            <a:lvl3pPr indent="-2794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900"/>
            </a:lvl3pPr>
            <a:lvl4pPr indent="-2794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4pPr>
            <a:lvl5pPr indent="-2794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/>
            </a:lvl5pPr>
            <a:lvl6pPr indent="-279400" lvl="5" marL="27432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623888" y="1282304"/>
            <a:ext cx="5928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4100"/>
              <a:buFont typeface="Trebuchet M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23888" y="3442097"/>
            <a:ext cx="5928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4204A"/>
              </a:buClr>
              <a:buSzPts val="1800"/>
              <a:buNone/>
              <a:defRPr sz="1800">
                <a:solidFill>
                  <a:srgbClr val="14204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457950" y="4767263"/>
            <a:ext cx="56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hyperlink" Target="http://www.prezentr.com/?utm_source=templates&amp;utm_medium=presentation&amp;utm_campaign=free_downloads_2020" TargetMode="External"/><Relationship Id="rId4" Type="http://schemas.openxmlformats.org/officeDocument/2006/relationships/slideLayout" Target="../slideLayouts/slideLayout1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4A"/>
              </a:buClr>
              <a:buSzPts val="3000"/>
              <a:buFont typeface="Press Start 2P"/>
              <a:buNone/>
              <a:defRPr b="1" i="0" sz="3000" u="none" cap="none" strike="noStrike">
                <a:solidFill>
                  <a:srgbClr val="14204A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716218"/>
            <a:ext cx="7886700" cy="29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ress Start 2P"/>
              <a:buChar char="•"/>
              <a:defRPr i="0" sz="21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ess Start 2P"/>
              <a:buChar char="•"/>
              <a:defRPr i="0" sz="18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ess Start 2P"/>
              <a:buChar char="•"/>
              <a:defRPr i="0" sz="15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ess Start 2P"/>
              <a:buChar char="•"/>
              <a:defRPr i="0" sz="14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ess Start 2P"/>
              <a:buChar char="•"/>
              <a:defRPr i="0" sz="14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Char char="•"/>
              <a:defRPr i="0" sz="14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Char char="•"/>
              <a:defRPr i="0" sz="14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Char char="•"/>
              <a:defRPr i="0" sz="14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Char char="•"/>
              <a:defRPr i="0" sz="14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457857" y="3686235"/>
            <a:ext cx="672418" cy="2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 rot="-5400000">
            <a:off x="-1585299" y="1909425"/>
            <a:ext cx="2916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b="1" i="0" lang="en" sz="9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prezentr.com</a:t>
            </a:r>
            <a:r>
              <a:rPr b="0" i="0" lang="en" sz="9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9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0.png"/><Relationship Id="rId13" Type="http://schemas.openxmlformats.org/officeDocument/2006/relationships/image" Target="../media/image12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5" Type="http://schemas.openxmlformats.org/officeDocument/2006/relationships/image" Target="../media/image30.png"/><Relationship Id="rId14" Type="http://schemas.openxmlformats.org/officeDocument/2006/relationships/image" Target="../media/image26.png"/><Relationship Id="rId16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4294967295"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42" name="Google Shape;42;p7"/>
          <p:cNvSpPr txBox="1"/>
          <p:nvPr>
            <p:ph idx="4294967295" type="body"/>
          </p:nvPr>
        </p:nvSpPr>
        <p:spPr>
          <a:xfrm>
            <a:off x="170575" y="1664750"/>
            <a:ext cx="8850600" cy="335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To correctly classify first generation Pokemons’ name based on the image. </a:t>
            </a:r>
            <a:endParaRPr/>
          </a:p>
        </p:txBody>
      </p:sp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170575" y="1661950"/>
            <a:ext cx="8787900" cy="119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79400" lvl="0" marL="457200" rtl="0" algn="l">
              <a:spcBef>
                <a:spcPts val="80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Winner</a:t>
            </a:r>
            <a:r>
              <a:rPr lang="en"/>
              <a:t>: Two hidden layers with ReLU activation function and alpha = 0.1 and 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Accuracy = 76%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Weighted average precision = 78% 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50697" t="8533"/>
          <a:stretch/>
        </p:blipFill>
        <p:spPr>
          <a:xfrm>
            <a:off x="152400" y="3178625"/>
            <a:ext cx="2627650" cy="18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79775" y="2917400"/>
            <a:ext cx="293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 hidden layer, ReLU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4">
            <a:alphaModFix/>
          </a:blip>
          <a:srcRect b="0" l="0" r="50059" t="8533"/>
          <a:stretch/>
        </p:blipFill>
        <p:spPr>
          <a:xfrm>
            <a:off x="3250125" y="3178625"/>
            <a:ext cx="2627650" cy="18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3095450" y="2917400"/>
            <a:ext cx="293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hidden layers, ReLU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5">
            <a:alphaModFix/>
          </a:blip>
          <a:srcRect b="0" l="0" r="50585" t="8900"/>
          <a:stretch/>
        </p:blipFill>
        <p:spPr>
          <a:xfrm>
            <a:off x="6347850" y="3178625"/>
            <a:ext cx="2610632" cy="18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6032450" y="2917400"/>
            <a:ext cx="308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 hidden layers, logistic</a:t>
            </a:r>
            <a:endParaRPr sz="9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170575" y="1661950"/>
            <a:ext cx="8787900" cy="32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79400" lvl="0" marL="457200" rtl="0" algn="l">
              <a:spcBef>
                <a:spcPts val="80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Overall Winner: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Neural network </a:t>
            </a:r>
            <a:r>
              <a:rPr lang="en"/>
              <a:t>with to hidden layers, ReLU activation function, and alpha = 0.1 and </a:t>
            </a:r>
            <a:endParaRPr/>
          </a:p>
          <a:p>
            <a:pPr indent="-297630" lvl="1" marL="914400" rtl="0" algn="l">
              <a:spcBef>
                <a:spcPts val="0"/>
              </a:spcBef>
              <a:spcAft>
                <a:spcPts val="0"/>
              </a:spcAft>
              <a:buSzPts val="1087"/>
              <a:buChar char="•"/>
            </a:pPr>
            <a:r>
              <a:rPr lang="en" sz="1487"/>
              <a:t>Accuracy = 76%</a:t>
            </a:r>
            <a:endParaRPr sz="1487"/>
          </a:p>
          <a:p>
            <a:pPr indent="-297630" lvl="1" marL="914400" rtl="0" algn="l">
              <a:spcBef>
                <a:spcPts val="0"/>
              </a:spcBef>
              <a:spcAft>
                <a:spcPts val="0"/>
              </a:spcAft>
              <a:buSzPts val="1087"/>
              <a:buChar char="•"/>
            </a:pPr>
            <a:r>
              <a:rPr lang="en" sz="1487"/>
              <a:t>Weighted average precision = 78% 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All other models had </a:t>
            </a:r>
            <a:r>
              <a:rPr lang="en"/>
              <a:t>around 70-75% </a:t>
            </a:r>
            <a:r>
              <a:rPr lang="en"/>
              <a:t>testing accuracy and 95-100% training accuracy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so low?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14354" t="2771"/>
          <a:stretch/>
        </p:blipFill>
        <p:spPr>
          <a:xfrm>
            <a:off x="432075" y="1812050"/>
            <a:ext cx="3918949" cy="32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2101" l="0" r="13741" t="2397"/>
          <a:stretch/>
        </p:blipFill>
        <p:spPr>
          <a:xfrm>
            <a:off x="4866500" y="1812050"/>
            <a:ext cx="4005950" cy="32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689975" y="1553725"/>
            <a:ext cx="355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Best Logreg (RBF similar)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400975" y="1553725"/>
            <a:ext cx="293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Best Neural Network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their fault </a:t>
            </a:r>
            <a:endParaRPr/>
          </a:p>
        </p:txBody>
      </p:sp>
      <p:pic>
        <p:nvPicPr>
          <p:cNvPr descr="Porygon"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602" y="1318875"/>
            <a:ext cx="2058000" cy="205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rabby"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50" y="2072400"/>
            <a:ext cx="2873850" cy="2873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a"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575" y="1467375"/>
            <a:ext cx="2644975" cy="264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34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rabby"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600" y="-851675"/>
            <a:ext cx="3487674" cy="34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499075" y="4635600"/>
            <a:ext cx="631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Is this a pikachu?</a:t>
            </a:r>
            <a:endParaRPr sz="21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170575" y="1661950"/>
            <a:ext cx="8787900" cy="32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79400" lvl="0" marL="457200" rtl="0" algn="l">
              <a:spcBef>
                <a:spcPts val="80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Successfully utilized all methods learned in class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Image </a:t>
            </a:r>
            <a:r>
              <a:rPr lang="en"/>
              <a:t>classification/recognition is harder to do than expected.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Possible improvements: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Increase sample size per class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Increase resolution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Increase max number of iterations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Future works: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Try CNN for image classification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ygon"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988" y="2916550"/>
            <a:ext cx="1769950" cy="176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kachu"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863" y="2380250"/>
            <a:ext cx="1885925" cy="188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evee"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0925" y="2068975"/>
            <a:ext cx="1634600" cy="163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a"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912" y="3290062"/>
            <a:ext cx="1949000" cy="194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basaur" id="156" name="Google Shape;15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88625" y="120100"/>
            <a:ext cx="1634600" cy="163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mander" id="157" name="Google Shape;15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5137" y="-15250"/>
            <a:ext cx="1769950" cy="176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tto" id="158" name="Google Shape;15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3675" y="49100"/>
            <a:ext cx="1526926" cy="1526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norlax" id="159" name="Google Shape;15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2825" y="871675"/>
            <a:ext cx="2044875" cy="204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ltorb" id="160" name="Google Shape;16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1450" y="2779600"/>
            <a:ext cx="1526926" cy="152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iwag" id="161" name="Google Shape;161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83250" y="3290050"/>
            <a:ext cx="1769950" cy="176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rabby" id="162" name="Google Shape;162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0284" y="1294675"/>
            <a:ext cx="2153625" cy="215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nsey" id="163" name="Google Shape;163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36275" y="106250"/>
            <a:ext cx="1830849" cy="183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owth" id="164" name="Google Shape;164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70600" y="305475"/>
            <a:ext cx="2397925" cy="239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uirtle" id="165" name="Google Shape;165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03888" y="1503925"/>
            <a:ext cx="1634600" cy="1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ctrTitle"/>
          </p:nvPr>
        </p:nvSpPr>
        <p:spPr>
          <a:xfrm>
            <a:off x="4844250" y="417151"/>
            <a:ext cx="4241400" cy="2638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that Pokémon?</a:t>
            </a:r>
            <a:endParaRPr sz="3200"/>
          </a:p>
        </p:txBody>
      </p: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4811150" y="3350426"/>
            <a:ext cx="4241400" cy="97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Melissa Jacob 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Jonathan Lin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170575" y="1661950"/>
            <a:ext cx="8787900" cy="32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Objective</a:t>
            </a:r>
            <a:r>
              <a:rPr lang="en"/>
              <a:t>: </a:t>
            </a:r>
            <a:r>
              <a:rPr lang="en"/>
              <a:t>Identify Pokémon from images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Used existing </a:t>
            </a:r>
            <a:r>
              <a:rPr lang="en"/>
              <a:t>Pokémon dataset from Kaggle</a:t>
            </a:r>
            <a:endParaRPr/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7000 samples of 140 different Pokémon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Modified the dataset due to limited resources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Used only 646 samples of 14 Pokémon 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Chose 14 visually distinct Pokémon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Input features</a:t>
            </a:r>
            <a:endParaRPr/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4800 HSV values for 40x40 pixel image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Target: 1 of 14 Pokémon</a:t>
            </a:r>
            <a:endParaRPr/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70575" y="1661950"/>
            <a:ext cx="8787900" cy="32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Scaled images to 40x40 pixels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Standardized into HSV format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Split 80% training 20% testing</a:t>
            </a:r>
            <a:endParaRPr/>
          </a:p>
          <a:p>
            <a:pPr indent="-2730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Stratified split to maintain all targets</a:t>
            </a:r>
            <a:endParaRPr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Normalized with standard scaler</a:t>
            </a:r>
            <a:endParaRPr/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0575" y="1661950"/>
            <a:ext cx="8787900" cy="32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79400" lvl="0" marL="457200" rtl="0" algn="l">
              <a:spcBef>
                <a:spcPts val="80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Tested with: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No penalty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L1 penalty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L2 penalty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L1 and L2 penalty tested with</a:t>
            </a:r>
            <a:r>
              <a:rPr lang="en"/>
              <a:t>: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 </a:t>
            </a:r>
            <a:r>
              <a:rPr lang="en"/>
              <a:t>C = [0.00001,0.0001,0.001,0.01,0.1,1,10,100]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•"/>
            </a:pPr>
            <a:r>
              <a:rPr lang="en"/>
              <a:t>Image transformations: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None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Vertical flip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Rotation</a:t>
            </a:r>
            <a:endParaRPr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"/>
              <a:t>Brighten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170575" y="1671475"/>
            <a:ext cx="5282400" cy="32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Transformations didn’t have a significant effect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Winner: L2 regularization with c=0.001 (λ=1000)</a:t>
            </a:r>
            <a:endParaRPr sz="1400"/>
          </a:p>
          <a:p>
            <a:pPr indent="-292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1000"/>
              <a:t>Accuracy = 73%</a:t>
            </a:r>
            <a:endParaRPr sz="1000"/>
          </a:p>
          <a:p>
            <a:pPr indent="-292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1000"/>
              <a:t>Weighted </a:t>
            </a:r>
            <a:r>
              <a:rPr lang="en" sz="1000"/>
              <a:t>average precision = 77%</a:t>
            </a:r>
            <a:endParaRPr sz="1400"/>
          </a:p>
        </p:txBody>
      </p:sp>
      <p:sp>
        <p:nvSpPr>
          <p:cNvPr id="73" name="Google Shape;73;p12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3">
            <a:alphaModFix/>
          </a:blip>
          <a:srcRect b="0" l="0" r="50007" t="9214"/>
          <a:stretch/>
        </p:blipFill>
        <p:spPr>
          <a:xfrm>
            <a:off x="6638700" y="1238700"/>
            <a:ext cx="2371325" cy="37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/>
          <p:nvPr/>
        </p:nvSpPr>
        <p:spPr>
          <a:xfrm>
            <a:off x="7201325" y="899900"/>
            <a:ext cx="149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No transform</a:t>
            </a:r>
            <a:endParaRPr sz="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70575" y="1661950"/>
            <a:ext cx="8787900" cy="32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Tested with:</a:t>
            </a:r>
            <a:endParaRPr sz="24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Linear kernel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Polynomial kernel (degree=3)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RBF kernel</a:t>
            </a:r>
            <a:endParaRPr sz="21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L2 penalty</a:t>
            </a:r>
            <a:endParaRPr sz="2400"/>
          </a:p>
          <a:p>
            <a:pPr indent="-313322" lvl="1" marL="914400" rtl="0" algn="l">
              <a:spcBef>
                <a:spcPts val="0"/>
              </a:spcBef>
              <a:spcAft>
                <a:spcPts val="0"/>
              </a:spcAft>
              <a:buSzPts val="1334"/>
              <a:buChar char="•"/>
            </a:pPr>
            <a:r>
              <a:rPr lang="en" sz="1334"/>
              <a:t>C = [0.00001,0.0001,0.001,0.01,0.1,1,10,100]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170575" y="1661950"/>
            <a:ext cx="8837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Winner: RBF kernel with c= 10 (λ=0.1)</a:t>
            </a:r>
            <a:endParaRPr/>
          </a:p>
          <a:p>
            <a:pPr indent="-2984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Accuracy = 75%</a:t>
            </a:r>
            <a:endParaRPr/>
          </a:p>
          <a:p>
            <a:pPr indent="-2984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Weighted average precision = 77%</a:t>
            </a:r>
            <a:endParaRPr sz="1200"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51541" t="8517"/>
          <a:stretch/>
        </p:blipFill>
        <p:spPr>
          <a:xfrm>
            <a:off x="6194030" y="2976775"/>
            <a:ext cx="2814270" cy="20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b="19048" l="7016" r="51537" t="7546"/>
          <a:stretch/>
        </p:blipFill>
        <p:spPr>
          <a:xfrm>
            <a:off x="3207236" y="2976775"/>
            <a:ext cx="2936939" cy="20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5">
            <a:alphaModFix/>
          </a:blip>
          <a:srcRect b="19560" l="6816" r="51540" t="7912"/>
          <a:stretch/>
        </p:blipFill>
        <p:spPr>
          <a:xfrm>
            <a:off x="170575" y="2976766"/>
            <a:ext cx="2986799" cy="20007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220450" y="2726475"/>
            <a:ext cx="293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Linear Kernel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207200" y="2726475"/>
            <a:ext cx="293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Polynomial </a:t>
            </a: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Kernel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6193938" y="2726475"/>
            <a:ext cx="293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RBF </a:t>
            </a:r>
            <a:r>
              <a:rPr lang="en" sz="1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Kernel</a:t>
            </a:r>
            <a:endParaRPr sz="10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70571" y="213496"/>
            <a:ext cx="5944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170575" y="1661950"/>
            <a:ext cx="8787900" cy="32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MLP Classifier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Tested with: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Logistic (sigmoid)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ReLU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Tanh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1 and 2 hidden layers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ke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